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</p:sldMasterIdLst>
  <p:notesMasterIdLst>
    <p:notesMasterId r:id="rId33"/>
  </p:notesMasterIdLst>
  <p:handoutMasterIdLst>
    <p:handoutMasterId r:id="rId34"/>
  </p:handoutMasterIdLst>
  <p:sldIdLst>
    <p:sldId id="256" r:id="rId3"/>
    <p:sldId id="257" r:id="rId4"/>
    <p:sldId id="292" r:id="rId5"/>
    <p:sldId id="293" r:id="rId6"/>
    <p:sldId id="294" r:id="rId7"/>
    <p:sldId id="322" r:id="rId8"/>
    <p:sldId id="296" r:id="rId9"/>
    <p:sldId id="298" r:id="rId10"/>
    <p:sldId id="297" r:id="rId11"/>
    <p:sldId id="299" r:id="rId12"/>
    <p:sldId id="300" r:id="rId13"/>
    <p:sldId id="301" r:id="rId14"/>
    <p:sldId id="323" r:id="rId15"/>
    <p:sldId id="302" r:id="rId16"/>
    <p:sldId id="303" r:id="rId17"/>
    <p:sldId id="304" r:id="rId18"/>
    <p:sldId id="324" r:id="rId19"/>
    <p:sldId id="306" r:id="rId20"/>
    <p:sldId id="307" r:id="rId21"/>
    <p:sldId id="308" r:id="rId22"/>
    <p:sldId id="309" r:id="rId23"/>
    <p:sldId id="310" r:id="rId24"/>
    <p:sldId id="311" r:id="rId25"/>
    <p:sldId id="313" r:id="rId26"/>
    <p:sldId id="314" r:id="rId27"/>
    <p:sldId id="315" r:id="rId28"/>
    <p:sldId id="316" r:id="rId29"/>
    <p:sldId id="317" r:id="rId30"/>
    <p:sldId id="318" r:id="rId31"/>
    <p:sldId id="266" r:id="rId3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66"/>
    <a:srgbClr val="0066FF"/>
    <a:srgbClr val="99CCFF"/>
    <a:srgbClr val="CCECFF"/>
    <a:srgbClr val="3399FF"/>
    <a:srgbClr val="0000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6509" autoAdjust="0"/>
  </p:normalViewPr>
  <p:slideViewPr>
    <p:cSldViewPr snapToObjects="1">
      <p:cViewPr varScale="1">
        <p:scale>
          <a:sx n="61" d="100"/>
          <a:sy n="61" d="100"/>
        </p:scale>
        <p:origin x="-846" y="-78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1" d="100"/>
          <a:sy n="61" d="100"/>
        </p:scale>
        <p:origin x="-246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4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FB1A5-3CE5-44A7-872E-0C36CA24B2E1}" type="datetimeFigureOut">
              <a:rPr lang="zh-CN" altLang="en-US" smtClean="0"/>
              <a:t>2014/1/11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75842-F312-4579-A613-98D03F4497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102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4F947-D9E4-482C-BBB5-210C1A3C090F}" type="datetimeFigureOut">
              <a:rPr lang="zh-CN" altLang="en-US" smtClean="0"/>
              <a:t>2014/1/11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0542A-E28C-44E1-AC71-E78ACC5355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43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0542A-E28C-44E1-AC71-E78ACC53551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5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0542A-E28C-44E1-AC71-E78ACC53551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57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说明为什么要使用层次分析法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0542A-E28C-44E1-AC71-E78ACC53551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506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1628775"/>
            <a:ext cx="7772400" cy="1035050"/>
          </a:xfrm>
        </p:spPr>
        <p:txBody>
          <a:bodyPr/>
          <a:lstStyle>
            <a:lvl1pPr algn="r">
              <a:defRPr sz="4000">
                <a:solidFill>
                  <a:srgbClr val="336699"/>
                </a:solidFill>
              </a:defRPr>
            </a:lvl1pPr>
          </a:lstStyle>
          <a:p>
            <a:pPr lvl="0"/>
            <a:r>
              <a:rPr lang="zh-CN" noProof="0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8538" y="2781300"/>
            <a:ext cx="6400800" cy="1055688"/>
          </a:xfrm>
        </p:spPr>
        <p:txBody>
          <a:bodyPr/>
          <a:lstStyle>
            <a:lvl1pPr marL="0" indent="0" algn="r">
              <a:buFontTx/>
              <a:buNone/>
              <a:defRPr sz="3000">
                <a:solidFill>
                  <a:srgbClr val="336699"/>
                </a:solidFill>
              </a:defRPr>
            </a:lvl1pPr>
          </a:lstStyle>
          <a:p>
            <a:pPr lvl="0"/>
            <a:r>
              <a:rPr lang="zh-CN" noProof="0" smtClean="0"/>
              <a:t>单击此处编辑母版副标题样式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6FF0D5C-548C-45A5-B5E5-B87E947A4006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FA70AE0-27D2-4A83-BAFD-18165C5442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9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EB4C48-268C-4A99-B5A9-E8988A8A860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92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147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923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55969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68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616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684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96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8884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CE74A99-67E5-4B6E-B90D-3FC0B6A9B61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381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767910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737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600200"/>
            <a:ext cx="2057400" cy="45259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19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808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A3A86E9-9077-4A73-9D11-A0135C80F35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03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279C29F-04DF-4B32-9BCF-BBBC87B5AD4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48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178358-3B10-471B-8435-6CB1478DF02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989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4A52DF-F3A2-45CA-9264-37D387B7E3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12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B4060C-0F8C-49C5-AB0F-9295189CFF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370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B2ED78F-86B1-4C03-B2BA-8EC59C5DDE0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48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12CC169-E36F-4823-8DE4-1F6FE73644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1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2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C3E56EB-0A51-494F-A3F4-B0024C17BE0C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1030" name="Picture 2" descr="F:\MMG\实验室管理\评奖评优\资料\pic\pic\logo_eagle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274638"/>
            <a:ext cx="6731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5B3D7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28900" y="2632075"/>
            <a:ext cx="48958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pic>
        <p:nvPicPr>
          <p:cNvPr id="3075" name="Picture 2" descr="F:\MMG\实验室管理\评奖评优\资料\pic\pic\logo_eagle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695575"/>
            <a:ext cx="6731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Rectangle 4"/>
          <p:cNvSpPr>
            <a:spLocks noChangeArrowheads="1"/>
          </p:cNvSpPr>
          <p:nvPr userDrawn="1"/>
        </p:nvSpPr>
        <p:spPr bwMode="auto">
          <a:xfrm>
            <a:off x="0" y="5589588"/>
            <a:ext cx="9144000" cy="1266825"/>
          </a:xfrm>
          <a:prstGeom prst="rect">
            <a:avLst/>
          </a:prstGeom>
          <a:gradFill rotWithShape="0">
            <a:gsLst>
              <a:gs pos="0">
                <a:schemeClr val="bg1">
                  <a:alpha val="64000"/>
                </a:schemeClr>
              </a:gs>
              <a:gs pos="100000">
                <a:srgbClr val="0066FF">
                  <a:alpha val="84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0.emf"/><Relationship Id="rId5" Type="http://schemas.openxmlformats.org/officeDocument/2006/relationships/image" Target="../media/image7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71800" y="2249934"/>
            <a:ext cx="6336704" cy="1035050"/>
          </a:xfrm>
        </p:spPr>
        <p:txBody>
          <a:bodyPr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</a:rPr>
              <a:t>面向视力残疾人的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</a:rPr>
              <a:t/>
            </a:r>
            <a:br>
              <a:rPr lang="en-US" altLang="zh-CN" dirty="0" smtClean="0">
                <a:solidFill>
                  <a:schemeClr val="tx1"/>
                </a:solidFill>
                <a:ea typeface="黑体" pitchFamily="49" charset="-122"/>
              </a:rPr>
            </a:b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</a:rPr>
              <a:t>室内导航系统的研究与实现</a:t>
            </a:r>
            <a:endParaRPr lang="zh-CN" altLang="en-US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20072" y="4365030"/>
            <a:ext cx="3090813" cy="792162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答辩人：</a:t>
            </a:r>
            <a:r>
              <a:rPr lang="zh-CN" altLang="en-US" sz="2800" dirty="0" smtClean="0">
                <a:solidFill>
                  <a:schemeClr val="tx1"/>
                </a:solidFill>
                <a:ea typeface="华文行楷" pitchFamily="2" charset="-122"/>
              </a:rPr>
              <a:t>侍</a:t>
            </a:r>
            <a:r>
              <a:rPr lang="zh-CN" altLang="en-US" sz="2800" dirty="0">
                <a:solidFill>
                  <a:schemeClr val="tx1"/>
                </a:solidFill>
                <a:ea typeface="华文行楷" pitchFamily="2" charset="-122"/>
              </a:rPr>
              <a:t>路登</a:t>
            </a:r>
          </a:p>
          <a:p>
            <a:pPr algn="l">
              <a:lnSpc>
                <a:spcPct val="8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指导老师：</a:t>
            </a:r>
            <a:r>
              <a:rPr lang="zh-CN" altLang="en-US" sz="2800" dirty="0" smtClean="0">
                <a:solidFill>
                  <a:schemeClr val="tx1"/>
                </a:solidFill>
                <a:ea typeface="华文行楷" pitchFamily="2" charset="-122"/>
              </a:rPr>
              <a:t>宋明黎</a:t>
            </a:r>
            <a:endParaRPr lang="zh-CN" altLang="en-US" sz="2800" dirty="0">
              <a:solidFill>
                <a:schemeClr val="tx1"/>
              </a:solidFill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基于盲人空间认知的室内地图构建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链接建立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从偏爱直角的角度考虑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412659"/>
              </p:ext>
            </p:extLst>
          </p:nvPr>
        </p:nvGraphicFramePr>
        <p:xfrm>
          <a:off x="1043608" y="2358380"/>
          <a:ext cx="2265875" cy="3086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8" name="Visio" r:id="rId3" imgW="2908605" imgH="3988468" progId="Visio.Drawing.11">
                  <p:embed/>
                </p:oleObj>
              </mc:Choice>
              <mc:Fallback>
                <p:oleObj name="Visio" r:id="rId3" imgW="2908605" imgH="3988468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2358380"/>
                        <a:ext cx="2265875" cy="30868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029998"/>
              </p:ext>
            </p:extLst>
          </p:nvPr>
        </p:nvGraphicFramePr>
        <p:xfrm>
          <a:off x="3527884" y="2358380"/>
          <a:ext cx="2265875" cy="3086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9" name="Visio" r:id="rId5" imgW="2908434" imgH="3988572" progId="Visio.Drawing.11">
                  <p:embed/>
                </p:oleObj>
              </mc:Choice>
              <mc:Fallback>
                <p:oleObj name="Visio" r:id="rId5" imgW="2908434" imgH="3988572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7884" y="2358380"/>
                        <a:ext cx="2265875" cy="30868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339478"/>
              </p:ext>
            </p:extLst>
          </p:nvPr>
        </p:nvGraphicFramePr>
        <p:xfrm>
          <a:off x="6012160" y="2358380"/>
          <a:ext cx="2265874" cy="3086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0" name="Visio" r:id="rId7" imgW="2908434" imgH="3988572" progId="Visio.Drawing.11">
                  <p:embed/>
                </p:oleObj>
              </mc:Choice>
              <mc:Fallback>
                <p:oleObj name="Visio" r:id="rId7" imgW="2908434" imgH="3988572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2358380"/>
                        <a:ext cx="2265874" cy="30868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8673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基于盲人空间认知的室内地图构建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链接建立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去除冗余链接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523683"/>
              </p:ext>
            </p:extLst>
          </p:nvPr>
        </p:nvGraphicFramePr>
        <p:xfrm>
          <a:off x="1314450" y="2531050"/>
          <a:ext cx="2033414" cy="277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7" name="Visio" r:id="rId3" imgW="2908434" imgH="3988572" progId="Visio.Drawing.11">
                  <p:embed/>
                </p:oleObj>
              </mc:Choice>
              <mc:Fallback>
                <p:oleObj name="Visio" r:id="rId3" imgW="2908434" imgH="398857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2531050"/>
                        <a:ext cx="2033414" cy="277015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872530"/>
              </p:ext>
            </p:extLst>
          </p:nvPr>
        </p:nvGraphicFramePr>
        <p:xfrm>
          <a:off x="3671900" y="2554468"/>
          <a:ext cx="2016224" cy="274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8" name="Visio" r:id="rId5" imgW="2908434" imgH="3988572" progId="Visio.Drawing.11">
                  <p:embed/>
                </p:oleObj>
              </mc:Choice>
              <mc:Fallback>
                <p:oleObj name="Visio" r:id="rId5" imgW="2908434" imgH="3988572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900" y="2554468"/>
                        <a:ext cx="2016224" cy="274674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033789"/>
              </p:ext>
            </p:extLst>
          </p:nvPr>
        </p:nvGraphicFramePr>
        <p:xfrm>
          <a:off x="6012160" y="2554468"/>
          <a:ext cx="2016224" cy="274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9" name="Visio" r:id="rId7" imgW="2908434" imgH="3988572" progId="Visio.Drawing.11">
                  <p:embed/>
                </p:oleObj>
              </mc:Choice>
              <mc:Fallback>
                <p:oleObj name="Visio" r:id="rId7" imgW="2908434" imgH="3988572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2554468"/>
                        <a:ext cx="2016224" cy="274674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1569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基于盲人空间认知的室内地图构建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335884"/>
              </p:ext>
            </p:extLst>
          </p:nvPr>
        </p:nvGraphicFramePr>
        <p:xfrm>
          <a:off x="827584" y="1628800"/>
          <a:ext cx="7490095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3" name="Visio" r:id="rId3" imgW="11332464" imgH="5968465" progId="Visio.Drawing.11">
                  <p:embed/>
                </p:oleObj>
              </mc:Choice>
              <mc:Fallback>
                <p:oleObj name="Visio" r:id="rId3" imgW="11332464" imgH="596846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628800"/>
                        <a:ext cx="7490095" cy="3960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10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437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基于盲人空间认知的室内地图构建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10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103317"/>
              </p:ext>
            </p:extLst>
          </p:nvPr>
        </p:nvGraphicFramePr>
        <p:xfrm>
          <a:off x="827480" y="1628800"/>
          <a:ext cx="7488936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2" name="Visio" r:id="rId3" imgW="11332464" imgH="5968465" progId="Visio.Drawing.11">
                  <p:embed/>
                </p:oleObj>
              </mc:Choice>
              <mc:Fallback>
                <p:oleObj name="Visio" r:id="rId3" imgW="11332464" imgH="59684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480" y="1628800"/>
                        <a:ext cx="7488936" cy="3960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7425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影响视力残疾人室内出行的主要因素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各链接沿墙距离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链接自由距离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链接中的直角弯数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链接中的非直角弯数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链接中的楼梯数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链接中的电梯数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5057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使用层次分析法确定各因素权值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792615"/>
              </p:ext>
            </p:extLst>
          </p:nvPr>
        </p:nvGraphicFramePr>
        <p:xfrm>
          <a:off x="1771551" y="2176463"/>
          <a:ext cx="5392737" cy="348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7" name="Visio" r:id="rId4" imgW="5392522" imgH="3484746" progId="Visio.Drawing.11">
                  <p:embed/>
                </p:oleObj>
              </mc:Choice>
              <mc:Fallback>
                <p:oleObj name="Visio" r:id="rId4" imgW="5392522" imgH="3484746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1551" y="2176463"/>
                        <a:ext cx="5392737" cy="348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9307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判断矩阵</a:t>
            </a:r>
            <a:r>
              <a:rPr lang="en-US" altLang="zh-CN" dirty="0" smtClean="0"/>
              <a:t>W-A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8147735"/>
                  </p:ext>
                </p:extLst>
              </p:nvPr>
            </p:nvGraphicFramePr>
            <p:xfrm>
              <a:off x="914400" y="2286000"/>
              <a:ext cx="6840760" cy="272717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67675"/>
                    <a:gridCol w="1368470"/>
                    <a:gridCol w="1367675"/>
                    <a:gridCol w="1368470"/>
                    <a:gridCol w="1368470"/>
                  </a:tblGrid>
                  <a:tr h="681794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W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权重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681794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0.1435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681794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1/9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0.0790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681794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0.7775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8147735"/>
                  </p:ext>
                </p:extLst>
              </p:nvPr>
            </p:nvGraphicFramePr>
            <p:xfrm>
              <a:off x="914400" y="2286000"/>
              <a:ext cx="6840760" cy="272717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67675"/>
                    <a:gridCol w="1368470"/>
                    <a:gridCol w="1367675"/>
                    <a:gridCol w="1368470"/>
                    <a:gridCol w="1368470"/>
                  </a:tblGrid>
                  <a:tr h="681794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W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l="-99556" r="-29955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l="-200446" r="-20089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l="-299111"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权重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68179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t="-100000" r="-40133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0.1435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68179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t="-201802" r="-401339" b="-101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1/2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1/9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0.0790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68179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t="-299107" r="-401339" b="-8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9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0.7775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483768" y="5157192"/>
                <a:ext cx="3786614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𝐶𝑅</m:t>
                      </m:r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𝐶𝐼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𝑅𝐼</m:t>
                          </m:r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0.0046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0.58</m:t>
                          </m:r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=0.0080&lt;0.10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5157192"/>
                <a:ext cx="3786614" cy="61279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205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判断矩阵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/>
                        <a:ea typeface="+mn-ea"/>
                        <a:cs typeface="+mn-cs"/>
                      </a:rPr>
                      <m:t>−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+mn-ea"/>
                        <a:cs typeface="+mn-cs"/>
                      </a:rPr>
                      <m:t>𝐵</m:t>
                    </m:r>
                  </m:oMath>
                </a14:m>
                <a:endParaRPr lang="zh-CN" altLang="en-US" dirty="0" smtClean="0"/>
              </a:p>
            </p:txBody>
          </p:sp>
        </mc:Choice>
        <mc:Fallback xmlns="">
          <p:sp>
            <p:nvSpPr>
              <p:cNvPr id="102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t="-1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9956512"/>
                  </p:ext>
                </p:extLst>
              </p:nvPr>
            </p:nvGraphicFramePr>
            <p:xfrm>
              <a:off x="914400" y="2285999"/>
              <a:ext cx="6839713" cy="254171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4662"/>
                    <a:gridCol w="847525"/>
                    <a:gridCol w="847525"/>
                    <a:gridCol w="848317"/>
                    <a:gridCol w="847525"/>
                    <a:gridCol w="848317"/>
                    <a:gridCol w="847525"/>
                    <a:gridCol w="848317"/>
                  </a:tblGrid>
                  <a:tr h="422921"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dirty="0" smtClean="0"/>
                            <a:t>权重</a:t>
                          </a:r>
                          <a:r>
                            <a:rPr lang="zh-CN" altLang="en-US" sz="1200" baseline="0" dirty="0" smtClean="0"/>
                            <a:t>    </a:t>
                          </a:r>
                          <a:endParaRPr lang="zh-CN" alt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0" marR="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1/2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6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5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3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0.2774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9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9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6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9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0.4751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1/6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1/9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0.0543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1/5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1/9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3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0.0622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1/3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1/6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3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0.0976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1/8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1/9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1/3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1/3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0.0333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9956512"/>
                  </p:ext>
                </p:extLst>
              </p:nvPr>
            </p:nvGraphicFramePr>
            <p:xfrm>
              <a:off x="914400" y="2285999"/>
              <a:ext cx="6839713" cy="254171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4662"/>
                    <a:gridCol w="847525"/>
                    <a:gridCol w="847525"/>
                    <a:gridCol w="848317"/>
                    <a:gridCol w="847525"/>
                    <a:gridCol w="848317"/>
                    <a:gridCol w="847525"/>
                    <a:gridCol w="848317"/>
                  </a:tblGrid>
                  <a:tr h="42292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r="-658108" b="-5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l="-106475" r="-600719" b="-5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l="-206475" r="-500719" b="-5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l="-304286" r="-397143" b="-5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l="-407194" r="-300000" b="-5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l="-507194" r="-200000" b="-5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l="-607194" r="-100000" b="-5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dirty="0" smtClean="0"/>
                            <a:t>权重</a:t>
                          </a:r>
                          <a:r>
                            <a:rPr lang="zh-CN" altLang="en-US" sz="1200" baseline="0" dirty="0" smtClean="0"/>
                            <a:t>    </a:t>
                          </a:r>
                          <a:endParaRPr lang="zh-CN" alt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0" marR="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t="-118966" r="-658108" b="-5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1/2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6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5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3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8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0.2774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t="-218966" r="-658108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9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9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6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9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0.4751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t="-318966" r="-658108" b="-3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1/6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1/9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0.0543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t="-418966" r="-658108" b="-2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1/5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1/9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3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0.0622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t="-518966" r="-658108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1/3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1/6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3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0.0976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t="-618966" r="-658108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1/8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1/9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1/3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1/3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0.0333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683568" y="4941168"/>
                <a:ext cx="734481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𝑛</m:t>
                      </m:r>
                      <m:r>
                        <a:rPr lang="en-US" altLang="zh-CN" i="1">
                          <a:latin typeface="Cambria Math"/>
                        </a:rPr>
                        <m:t>=6,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𝑚𝑎𝑥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=6.1193,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𝐶𝐼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=0.0239,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𝑅𝐼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=1.24,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𝐶𝑅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=0.0192&lt;0.10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941168"/>
                <a:ext cx="7344816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198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判断矩阵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/>
                        <a:ea typeface="+mn-ea"/>
                        <a:cs typeface="+mn-cs"/>
                      </a:rPr>
                      <m:t>−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+mn-ea"/>
                        <a:cs typeface="+mn-cs"/>
                      </a:rPr>
                      <m:t>𝐵</m:t>
                    </m:r>
                  </m:oMath>
                </a14:m>
                <a:endParaRPr lang="zh-CN" altLang="en-US" dirty="0" smtClean="0"/>
              </a:p>
            </p:txBody>
          </p:sp>
        </mc:Choice>
        <mc:Fallback xmlns="">
          <p:sp>
            <p:nvSpPr>
              <p:cNvPr id="102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t="-1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1572215"/>
                  </p:ext>
                </p:extLst>
              </p:nvPr>
            </p:nvGraphicFramePr>
            <p:xfrm>
              <a:off x="914400" y="2286000"/>
              <a:ext cx="6839712" cy="272491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67466"/>
                    <a:gridCol w="1367466"/>
                    <a:gridCol w="1368260"/>
                    <a:gridCol w="1368260"/>
                    <a:gridCol w="1368260"/>
                  </a:tblGrid>
                  <a:tr h="681228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权重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681228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1/5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0.1222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681228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1/3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0.2299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681228"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5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3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0.6479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1572215"/>
                  </p:ext>
                </p:extLst>
              </p:nvPr>
            </p:nvGraphicFramePr>
            <p:xfrm>
              <a:off x="914400" y="2286000"/>
              <a:ext cx="6839712" cy="272491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67466"/>
                    <a:gridCol w="1367466"/>
                    <a:gridCol w="1368260"/>
                    <a:gridCol w="1368260"/>
                    <a:gridCol w="1368260"/>
                  </a:tblGrid>
                  <a:tr h="68122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r="-400893" b="-2991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l="-99556" r="-299111" b="-2991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l="-200446" r="-200446" b="-2991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l="-299111" r="-99556" b="-2991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权重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68122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t="-100000" r="-400893" b="-1991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1/5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0.1222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68122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t="-201802" r="-400893" b="-100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1/3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0.2299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68122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3"/>
                          <a:stretch>
                            <a:fillRect t="-299107" r="-4008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5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3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just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0.6479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827584" y="5013176"/>
                <a:ext cx="716428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𝑛</m:t>
                      </m:r>
                      <m:r>
                        <a:rPr lang="en-US" altLang="zh-CN" i="1">
                          <a:latin typeface="Cambria Math"/>
                        </a:rPr>
                        <m:t>=3,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𝑚𝑎𝑥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=3.0037,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𝐶𝐼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=0.0018,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𝑅𝐼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=0.58,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𝐶𝑅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=0.0031&lt;0.10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013176"/>
                <a:ext cx="7164288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510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判断矩阵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/>
                        <a:ea typeface="+mn-ea"/>
                        <a:cs typeface="+mn-cs"/>
                      </a:rPr>
                      <m:t>−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+mn-ea"/>
                        <a:cs typeface="+mn-cs"/>
                      </a:rPr>
                      <m:t>𝐵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zh-CN" altLang="en-US" dirty="0" smtClean="0"/>
              </a:p>
            </p:txBody>
          </p:sp>
        </mc:Choice>
        <mc:Fallback>
          <p:sp>
            <p:nvSpPr>
              <p:cNvPr id="102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t="-1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820720" y="4869160"/>
                <a:ext cx="7207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𝑛</m:t>
                      </m:r>
                      <m:r>
                        <a:rPr lang="en-US" altLang="zh-CN" i="1">
                          <a:latin typeface="Cambria Math"/>
                        </a:rPr>
                        <m:t>=6,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𝑚𝑎𝑥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=6.1465 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𝐶𝐼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=0.0293,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𝑅𝐼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=1.24, </m:t>
                      </m:r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𝐶𝑅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=0.0236&lt;0.10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20" y="4869160"/>
                <a:ext cx="7207664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1037875"/>
                  </p:ext>
                </p:extLst>
              </p:nvPr>
            </p:nvGraphicFramePr>
            <p:xfrm>
              <a:off x="914400" y="2285999"/>
              <a:ext cx="6839713" cy="254171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4662"/>
                    <a:gridCol w="847525"/>
                    <a:gridCol w="847525"/>
                    <a:gridCol w="848317"/>
                    <a:gridCol w="847525"/>
                    <a:gridCol w="848317"/>
                    <a:gridCol w="847525"/>
                    <a:gridCol w="848317"/>
                  </a:tblGrid>
                  <a:tr h="422921"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b="1" i="0" kern="100" smtClean="0">
                                        <a:effectLst/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dirty="0" smtClean="0"/>
                            <a:t>权重</a:t>
                          </a:r>
                          <a:r>
                            <a:rPr lang="zh-CN" altLang="en-US" sz="1200" baseline="0" dirty="0" smtClean="0"/>
                            <a:t>    </a:t>
                          </a:r>
                          <a:endParaRPr lang="zh-CN" alt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0" marR="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1/5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1/6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1/9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1/8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0.0334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5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5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smtClean="0">
                              <a:effectLst/>
                            </a:rPr>
                            <a:t>1/2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1/2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0.1625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1/5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1/6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1/6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1/5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0.0398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6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6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1/3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1/2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0.1643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9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6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0.3528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8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5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1/2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0.2472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1037875"/>
                  </p:ext>
                </p:extLst>
              </p:nvPr>
            </p:nvGraphicFramePr>
            <p:xfrm>
              <a:off x="914400" y="2285999"/>
              <a:ext cx="6839713" cy="254171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4662"/>
                    <a:gridCol w="847525"/>
                    <a:gridCol w="847525"/>
                    <a:gridCol w="848317"/>
                    <a:gridCol w="847525"/>
                    <a:gridCol w="848317"/>
                    <a:gridCol w="847525"/>
                    <a:gridCol w="848317"/>
                  </a:tblGrid>
                  <a:tr h="42292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4"/>
                          <a:stretch>
                            <a:fillRect r="-658108" b="-5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4"/>
                          <a:stretch>
                            <a:fillRect l="-106475" r="-600719" b="-5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4"/>
                          <a:stretch>
                            <a:fillRect l="-206475" r="-500719" b="-5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4"/>
                          <a:stretch>
                            <a:fillRect l="-304286" r="-397143" b="-5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4"/>
                          <a:stretch>
                            <a:fillRect l="-407194" r="-300000" b="-5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4"/>
                          <a:stretch>
                            <a:fillRect l="-507194" r="-200000" b="-5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4"/>
                          <a:stretch>
                            <a:fillRect l="-607194" r="-100000" b="-5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dirty="0" smtClean="0"/>
                            <a:t>权重</a:t>
                          </a:r>
                          <a:r>
                            <a:rPr lang="zh-CN" altLang="en-US" sz="1200" baseline="0" dirty="0" smtClean="0"/>
                            <a:t>    </a:t>
                          </a:r>
                          <a:endParaRPr lang="zh-CN" alt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0" marR="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4"/>
                          <a:stretch>
                            <a:fillRect t="-118966" r="-658108" b="-5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1/5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1/6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1/9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1/8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0.0334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4"/>
                          <a:stretch>
                            <a:fillRect t="-218966" r="-658108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5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5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smtClean="0">
                              <a:effectLst/>
                            </a:rPr>
                            <a:t>1/2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1/2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0.1625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4"/>
                          <a:stretch>
                            <a:fillRect t="-318966" r="-658108" b="-3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1/5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1/6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1/6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1/5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0.0398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4"/>
                          <a:stretch>
                            <a:fillRect t="-418966" r="-658108" b="-2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6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6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1/3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1/2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0.1643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4"/>
                          <a:stretch>
                            <a:fillRect t="-518966" r="-658108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9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6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0.3528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531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4"/>
                          <a:stretch>
                            <a:fillRect t="-618966" r="-658108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8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5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CN" sz="1400" kern="100" dirty="0" smtClean="0">
                              <a:effectLst/>
                              <a:latin typeface="+mn-lt"/>
                              <a:ea typeface="+mn-ea"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1/2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 smtClean="0">
                              <a:effectLst/>
                            </a:rPr>
                            <a:t>0.2472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65510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背景介绍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室内导航需求增加</a:t>
            </a:r>
            <a:endParaRPr lang="zh-CN" altLang="en-US" dirty="0"/>
          </a:p>
          <a:p>
            <a:pPr lvl="1"/>
            <a:r>
              <a:rPr lang="zh-CN" altLang="en-US" dirty="0" smtClean="0"/>
              <a:t>室内容易迷路，浪费时间：路程上多</a:t>
            </a:r>
            <a:r>
              <a:rPr lang="en-US" altLang="zh-CN" dirty="0" smtClean="0"/>
              <a:t>36.8%</a:t>
            </a:r>
            <a:r>
              <a:rPr lang="zh-CN" altLang="en-US" dirty="0" smtClean="0"/>
              <a:t>，时间上多</a:t>
            </a:r>
            <a:r>
              <a:rPr lang="en-US" altLang="zh-CN" dirty="0" smtClean="0"/>
              <a:t>96%</a:t>
            </a:r>
          </a:p>
          <a:p>
            <a:pPr lvl="1"/>
            <a:r>
              <a:rPr lang="zh-CN" altLang="en-US" dirty="0" smtClean="0"/>
              <a:t>对视力残疾人，情况更糟糕：全球</a:t>
            </a:r>
            <a:r>
              <a:rPr lang="en-US" altLang="zh-CN" dirty="0" smtClean="0"/>
              <a:t>2.85</a:t>
            </a:r>
            <a:r>
              <a:rPr lang="zh-CN" altLang="en-US" dirty="0" smtClean="0"/>
              <a:t>亿，其中</a:t>
            </a:r>
            <a:r>
              <a:rPr lang="en-US" altLang="zh-CN" dirty="0" smtClean="0"/>
              <a:t>3900</a:t>
            </a:r>
            <a:r>
              <a:rPr lang="zh-CN" altLang="en-US" dirty="0" smtClean="0"/>
              <a:t>万盲人</a:t>
            </a:r>
            <a:endParaRPr lang="zh-CN" altLang="en-US" dirty="0"/>
          </a:p>
          <a:p>
            <a:r>
              <a:rPr lang="en-US" altLang="zh-CN" dirty="0" smtClean="0"/>
              <a:t>GPS</a:t>
            </a:r>
            <a:r>
              <a:rPr lang="zh-CN" altLang="en-US" dirty="0" smtClean="0"/>
              <a:t>无法应用到室内导航系统</a:t>
            </a:r>
            <a:endParaRPr lang="zh-CN" altLang="en-US" dirty="0"/>
          </a:p>
          <a:p>
            <a:pPr lvl="1"/>
            <a:r>
              <a:rPr lang="zh-CN" altLang="en-US" dirty="0" smtClean="0"/>
              <a:t>本身精度不足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不能提供高度信息</a:t>
            </a:r>
            <a:endParaRPr lang="en-US" altLang="zh-CN" dirty="0" smtClean="0"/>
          </a:p>
          <a:p>
            <a:pPr lvl="1"/>
            <a:r>
              <a:rPr lang="zh-CN" altLang="en-US" dirty="0"/>
              <a:t>在</a:t>
            </a:r>
            <a:r>
              <a:rPr lang="zh-CN" altLang="en-US" dirty="0" smtClean="0"/>
              <a:t>室内信号衰减</a:t>
            </a:r>
            <a:endParaRPr lang="zh-CN" altLang="en-US" dirty="0"/>
          </a:p>
          <a:p>
            <a:r>
              <a:rPr lang="zh-CN" altLang="en-US" dirty="0" smtClean="0"/>
              <a:t>现有室内导航系统针对性欠缺</a:t>
            </a:r>
            <a:endParaRPr lang="zh-CN" altLang="en-US" dirty="0"/>
          </a:p>
          <a:p>
            <a:pPr lvl="1"/>
            <a:r>
              <a:rPr lang="zh-CN" altLang="en-US" dirty="0" smtClean="0"/>
              <a:t>大都针对视力完好的人设计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未能深入分析视力残疾人的特殊需求</a:t>
            </a:r>
            <a:endParaRPr lang="zh-CN" altLang="en-US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0" decel="1000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0" decel="1000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各因素组合权重及总排序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7407075"/>
                  </p:ext>
                </p:extLst>
              </p:nvPr>
            </p:nvGraphicFramePr>
            <p:xfrm>
              <a:off x="914400" y="2286000"/>
              <a:ext cx="6839712" cy="272491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9555"/>
                    <a:gridCol w="1140349"/>
                    <a:gridCol w="1139555"/>
                    <a:gridCol w="1140349"/>
                    <a:gridCol w="1139555"/>
                    <a:gridCol w="1140349"/>
                  </a:tblGrid>
                  <a:tr h="389273">
                    <a:tc>
                      <a:txBody>
                        <a:bodyPr/>
                        <a:lstStyle/>
                        <a:p>
                          <a:pPr indent="316230" algn="l">
                            <a:spcAft>
                              <a:spcPts val="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因素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组合权重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  <a:cs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总排序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  <a:cs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89273"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0.2774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0.1222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0.0334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0.0754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5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89273"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0.4751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0.2299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0.1625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0.2126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89273"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0.0543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0.0398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0.0388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6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89273"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0.0622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0.1643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0.1367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4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89273"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0.0976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0.6479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0.3528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0.3395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89273">
                    <a:tc>
                      <a:txBody>
                        <a:bodyPr/>
                        <a:lstStyle/>
                        <a:p>
                          <a:pPr indent="31623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0.0333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0.2472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0.1970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7407075"/>
                  </p:ext>
                </p:extLst>
              </p:nvPr>
            </p:nvGraphicFramePr>
            <p:xfrm>
              <a:off x="914400" y="2286000"/>
              <a:ext cx="6839712" cy="272491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9555"/>
                    <a:gridCol w="1140349"/>
                    <a:gridCol w="1139555"/>
                    <a:gridCol w="1140349"/>
                    <a:gridCol w="1139555"/>
                    <a:gridCol w="1140349"/>
                  </a:tblGrid>
                  <a:tr h="389273">
                    <a:tc>
                      <a:txBody>
                        <a:bodyPr/>
                        <a:lstStyle/>
                        <a:p>
                          <a:pPr indent="316230" algn="l">
                            <a:spcAft>
                              <a:spcPts val="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因素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l="-100000" r="-400000" b="-6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l="-200000" r="-300000" b="-6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l="-300000" r="-200000" b="-6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组合权重</a:t>
                          </a:r>
                          <a:endParaRPr lang="zh-CN" sz="1200" kern="100">
                            <a:effectLst/>
                            <a:latin typeface="Times New Roman"/>
                            <a:ea typeface="宋体"/>
                            <a:cs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总排序</a:t>
                          </a:r>
                          <a:endParaRPr lang="zh-CN" sz="1200" kern="100" dirty="0">
                            <a:effectLst/>
                            <a:latin typeface="Times New Roman"/>
                            <a:ea typeface="宋体"/>
                            <a:cs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8927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t="-100000" r="-500000" b="-5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0.2774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0.1222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0.0334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0.0754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5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8927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t="-200000" r="-5000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0.4751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0.2299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0.1625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0.2126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8927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t="-304762" r="-500000" b="-3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0.0543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0.0398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0.0388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6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8927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t="-398438" r="-500000" b="-2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0.0622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0.1643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0.1367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4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8927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t="-498438" r="-500000" b="-1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0.0976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0.6479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0.3528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0.3395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  <a:tr h="38927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6195" marB="36195" anchor="ctr">
                        <a:blipFill rotWithShape="1">
                          <a:blip r:embed="rId2"/>
                          <a:stretch>
                            <a:fillRect t="-598438" r="-500000" b="-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0.0333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0.2472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0.1970</a:t>
                          </a:r>
                          <a:endParaRPr lang="zh-CN" sz="1400" kern="10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Times New Roman"/>
                            <a:ea typeface="宋体"/>
                          </a:endParaRPr>
                        </a:p>
                      </a:txBody>
                      <a:tcPr marL="68580" marR="68580" marT="36195" marB="36195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627784" y="5229200"/>
                <a:ext cx="4267386" cy="767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𝐶𝑅</m:t>
                          </m:r>
                        </m:e>
                        <m:sub>
                          <m:r>
                            <a:rPr lang="zh-CN" altLang="zh-CN">
                              <a:latin typeface="Cambria Math"/>
                            </a:rPr>
                            <m:t>总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𝐶𝐼</m:t>
                              </m:r>
                            </m:e>
                            <m:sub>
                              <m:r>
                                <a:rPr lang="zh-CN" altLang="zh-CN">
                                  <a:latin typeface="Cambria Math"/>
                                </a:rPr>
                                <m:t>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𝑅𝐼</m:t>
                              </m:r>
                            </m:e>
                            <m:sub>
                              <m:r>
                                <a:rPr lang="zh-CN" altLang="zh-CN">
                                  <a:latin typeface="Cambria Math"/>
                                </a:rPr>
                                <m:t>总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0.0264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1.1879</m:t>
                          </m:r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=0.0222&lt;0.10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5229200"/>
                <a:ext cx="4267386" cy="76796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14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路径综合权值计算公式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331640" y="2442384"/>
                <a:ext cx="5904656" cy="12654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/>
                        </a:rPr>
                        <m:t>𝑊</m:t>
                      </m:r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latin typeface="Cambria Math"/>
                        </a:rPr>
                        <m:t>=</m:t>
                      </m:r>
                      <m:r>
                        <a:rPr lang="en-US" altLang="zh-CN" sz="2000">
                          <a:latin typeface="Cambria Math"/>
                        </a:rPr>
                        <m:t>0.0754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/>
                            </a:rPr>
                            <m:t>0.2126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/>
                            </a:rPr>
                            <m:t>0.0388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/>
                        </a:rPr>
                        <m:t>                            +</m:t>
                      </m:r>
                      <m:r>
                        <a:rPr lang="en-US" altLang="zh-CN" sz="2000">
                          <a:latin typeface="Cambria Math"/>
                        </a:rPr>
                        <m:t>0.1367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/>
                            </a:rPr>
                            <m:t>0.3395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/>
                            </a:rPr>
                            <m:t>0.1970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442384"/>
                <a:ext cx="5904656" cy="1265411"/>
              </a:xfrm>
              <a:prstGeom prst="rect">
                <a:avLst/>
              </a:prstGeom>
              <a:blipFill rotWithShape="1">
                <a:blip r:embed="rId2"/>
                <a:stretch>
                  <a:fillRect b="-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049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最优</a:t>
            </a:r>
            <a:r>
              <a:rPr lang="zh-CN" altLang="en-US" dirty="0" smtClean="0"/>
              <a:t>路径对比</a:t>
            </a:r>
            <a:r>
              <a:rPr lang="en-US" altLang="zh-CN" dirty="0" smtClean="0"/>
              <a:t>1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0189372"/>
              </p:ext>
            </p:extLst>
          </p:nvPr>
        </p:nvGraphicFramePr>
        <p:xfrm>
          <a:off x="822960" y="2103120"/>
          <a:ext cx="7488936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2" name="Visio" r:id="rId3" imgW="11332464" imgH="6508577" progId="Visio.Drawing.11">
                  <p:embed/>
                </p:oleObj>
              </mc:Choice>
              <mc:Fallback>
                <p:oleObj name="Visio" r:id="rId3" imgW="11332464" imgH="650857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" y="2103120"/>
                        <a:ext cx="7488936" cy="411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5697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最优</a:t>
            </a:r>
            <a:r>
              <a:rPr lang="zh-CN" altLang="en-US" dirty="0" smtClean="0"/>
              <a:t>路径对比</a:t>
            </a:r>
            <a:r>
              <a:rPr lang="en-US" altLang="zh-CN" dirty="0" smtClean="0"/>
              <a:t>2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6069787"/>
              </p:ext>
            </p:extLst>
          </p:nvPr>
        </p:nvGraphicFramePr>
        <p:xfrm>
          <a:off x="822960" y="2103120"/>
          <a:ext cx="7488936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0" name="Visio" r:id="rId3" imgW="11332464" imgH="6076749" progId="Visio.Drawing.11">
                  <p:embed/>
                </p:oleObj>
              </mc:Choice>
              <mc:Fallback>
                <p:oleObj name="Visio" r:id="rId3" imgW="11332464" imgH="607674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" y="2103120"/>
                        <a:ext cx="7488936" cy="411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7661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系统实现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系统架构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184679"/>
              </p:ext>
            </p:extLst>
          </p:nvPr>
        </p:nvGraphicFramePr>
        <p:xfrm>
          <a:off x="755576" y="2277046"/>
          <a:ext cx="7411460" cy="2736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7" name="Visio" r:id="rId3" imgW="5644490" imgH="2080661" progId="Visio.Drawing.11">
                  <p:embed/>
                </p:oleObj>
              </mc:Choice>
              <mc:Fallback>
                <p:oleObj name="Visio" r:id="rId3" imgW="5644490" imgH="2080661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277046"/>
                        <a:ext cx="7411460" cy="27361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3803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服务器</a:t>
            </a:r>
            <a:r>
              <a:rPr lang="zh-CN" altLang="en-US" dirty="0"/>
              <a:t>端</a:t>
            </a:r>
            <a:r>
              <a:rPr lang="zh-CN" altLang="en-US" dirty="0" smtClean="0"/>
              <a:t>架构</a:t>
            </a:r>
            <a:endParaRPr lang="en-US" altLang="zh-CN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406643"/>
              </p:ext>
            </p:extLst>
          </p:nvPr>
        </p:nvGraphicFramePr>
        <p:xfrm>
          <a:off x="1327880" y="1196751"/>
          <a:ext cx="6268456" cy="4772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1" name="Visio" r:id="rId3" imgW="5082845" imgH="3873366" progId="Visio.Drawing.11">
                  <p:embed/>
                </p:oleObj>
              </mc:Choice>
              <mc:Fallback>
                <p:oleObj name="Visio" r:id="rId3" imgW="5082845" imgH="387336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880" y="1196751"/>
                        <a:ext cx="6268456" cy="47729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9485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客户端架构</a:t>
            </a:r>
            <a:endParaRPr lang="en-US" altLang="zh-CN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383461"/>
              </p:ext>
            </p:extLst>
          </p:nvPr>
        </p:nvGraphicFramePr>
        <p:xfrm>
          <a:off x="946291" y="1417638"/>
          <a:ext cx="6866069" cy="408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5" name="Visio" r:id="rId3" imgW="5176723" imgH="3088506" progId="Visio.Drawing.11">
                  <p:embed/>
                </p:oleObj>
              </mc:Choice>
              <mc:Fallback>
                <p:oleObj name="Visio" r:id="rId3" imgW="5176723" imgH="308850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291" y="1417638"/>
                        <a:ext cx="6866069" cy="40893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8903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展示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部署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 descr="C:\Users\azure\Desktop\【批量下载】IMG_20140102_165259等\IMG_20140102_170547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2011680" cy="320357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1" name="图片 10" descr="C:\Users\azure\Desktop\IMG_20140102_164443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285" y="2060848"/>
            <a:ext cx="2011680" cy="320357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2" name="图片 11" descr="C:\Users\azure\Desktop\【批量下载】IMG_20140102_165259等\IMG_20140102_164823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26" y="2060848"/>
            <a:ext cx="2011680" cy="320357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图片 12" descr="C:\Users\azure\Desktop\【批量下载】IMG_20140102_165259等\IMG_20140102_170107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768" y="2060848"/>
            <a:ext cx="2011680" cy="3203575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616889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展示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客户端</a:t>
            </a:r>
            <a:r>
              <a:rPr lang="zh-CN" altLang="en-US" dirty="0"/>
              <a:t>展示</a:t>
            </a:r>
            <a:endParaRPr lang="zh-CN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 descr="C:\Users\azure\Desktop\Screenshot_2014-01-02-23-54-56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" y="2071985"/>
            <a:ext cx="2011680" cy="320040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1" name="图片 10" descr="C:\Users\azure\AppData\Local\Microsoft\Windows\Temporary Internet Files\Content.Word\Screenshot_2014-01-05-14-32-15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504" y="2071985"/>
            <a:ext cx="2011680" cy="320040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2" name="图片 11" descr="C:\Users\azure\AppData\Local\Microsoft\Windows\Temporary Internet Files\Content.Word\Screenshot_2014-01-05-14-33-33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664" y="2071985"/>
            <a:ext cx="2011680" cy="320040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3" name="图片 12" descr="C:\Users\azure\AppData\Local\Microsoft\Windows\Temporary Internet Files\Content.Word\Screenshot_2014-01-05-14-41-11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24" y="2071985"/>
            <a:ext cx="2011680" cy="3200400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43323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提出了一种室内地图构建方法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基于盲人的空间认知</a:t>
            </a:r>
            <a:endParaRPr lang="en-US" altLang="zh-CN" dirty="0" smtClean="0"/>
          </a:p>
          <a:p>
            <a:pPr marL="342900" lvl="1" indent="-342900">
              <a:buClrTx/>
              <a:buBlip>
                <a:blip r:embed="rId2"/>
              </a:buBlip>
            </a:pPr>
            <a:r>
              <a:rPr lang="zh-CN" altLang="en-US" sz="2400" dirty="0" smtClean="0">
                <a:cs typeface="+mn-cs"/>
              </a:rPr>
              <a:t>提出了一种基于综合权值的最优路径计算方法</a:t>
            </a:r>
            <a:endParaRPr lang="en-US" altLang="zh-CN" sz="2400" dirty="0">
              <a:cs typeface="+mn-cs"/>
            </a:endParaRPr>
          </a:p>
          <a:p>
            <a:pPr lvl="1"/>
            <a:r>
              <a:rPr lang="zh-CN" altLang="en-US" dirty="0" smtClean="0">
                <a:solidFill>
                  <a:srgbClr val="000000"/>
                </a:solidFill>
              </a:rPr>
              <a:t>综合考虑了影响路径的各因素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00"/>
                </a:solidFill>
              </a:rPr>
              <a:t>使用层次分析法确定了各因素权重</a:t>
            </a:r>
            <a:endParaRPr lang="en-US" altLang="zh-CN" sz="2400" dirty="0" smtClean="0">
              <a:cs typeface="+mn-cs"/>
            </a:endParaRPr>
          </a:p>
          <a:p>
            <a:pPr marL="342900" lvl="1" indent="-342900">
              <a:buClrTx/>
              <a:buBlip>
                <a:blip r:embed="rId2"/>
              </a:buBlip>
            </a:pPr>
            <a:r>
              <a:rPr lang="zh-CN" altLang="en-US" sz="2400" dirty="0" smtClean="0"/>
              <a:t>在</a:t>
            </a:r>
            <a:r>
              <a:rPr lang="en-US" altLang="zh-CN" sz="2400" dirty="0" smtClean="0"/>
              <a:t>Android</a:t>
            </a:r>
            <a:r>
              <a:rPr lang="zh-CN" altLang="en-US" sz="2400" dirty="0" smtClean="0"/>
              <a:t>平台上做了系统的实现，并通过实验证明了系统的完整性、稳定性和有效性</a:t>
            </a:r>
            <a:endParaRPr lang="en-US" altLang="zh-CN" sz="2400" dirty="0" smtClean="0"/>
          </a:p>
          <a:p>
            <a:pPr marL="342900" lvl="1" indent="-342900">
              <a:buClrTx/>
              <a:buBlip>
                <a:blip r:embed="rId2"/>
              </a:buBlip>
            </a:pPr>
            <a:endParaRPr lang="zh-CN" altLang="en-US" sz="2400" dirty="0">
              <a:cs typeface="+mn-cs"/>
            </a:endParaRPr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007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相关工作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CAD</a:t>
            </a:r>
            <a:r>
              <a:rPr lang="zh-CN" altLang="en-US" dirty="0" smtClean="0"/>
              <a:t>图构建室内地图</a:t>
            </a:r>
            <a:endParaRPr lang="zh-CN" altLang="en-US" dirty="0"/>
          </a:p>
          <a:p>
            <a:pPr lvl="1"/>
            <a:r>
              <a:rPr lang="en-US" altLang="zh-CN" i="1" dirty="0" err="1" smtClean="0"/>
              <a:t>Gilliéron</a:t>
            </a:r>
            <a:r>
              <a:rPr lang="en-US" altLang="zh-CN" i="1" dirty="0" smtClean="0"/>
              <a:t> P-Y, </a:t>
            </a:r>
            <a:r>
              <a:rPr lang="en-US" altLang="zh-CN" i="1" dirty="0" err="1" smtClean="0"/>
              <a:t>Merminod</a:t>
            </a:r>
            <a:r>
              <a:rPr lang="en-US" altLang="zh-CN" i="1" dirty="0" smtClean="0"/>
              <a:t> B. Personal navigation system for indoor applications[C]. 11th IAIN world congress, 2003 : 21-24. </a:t>
            </a:r>
          </a:p>
          <a:p>
            <a:pPr lvl="1"/>
            <a:r>
              <a:rPr lang="en-US" altLang="zh-CN" i="1" dirty="0" err="1" smtClean="0"/>
              <a:t>Miu</a:t>
            </a:r>
            <a:r>
              <a:rPr lang="en-US" altLang="zh-CN" i="1" dirty="0" smtClean="0"/>
              <a:t> A K L. Design and implementation of an indoor mobile navigation system[D].  </a:t>
            </a:r>
            <a:r>
              <a:rPr lang="en-US" altLang="zh-CN" i="1" dirty="0" err="1" smtClean="0"/>
              <a:t>Citeseer</a:t>
            </a:r>
            <a:r>
              <a:rPr lang="en-US" altLang="zh-CN" i="1" dirty="0" smtClean="0"/>
              <a:t>, 2002. </a:t>
            </a:r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NFC</a:t>
            </a:r>
            <a:r>
              <a:rPr lang="zh-CN" altLang="en-US" dirty="0" smtClean="0"/>
              <a:t>进行室内导航</a:t>
            </a:r>
            <a:endParaRPr lang="en-US" altLang="zh-CN" dirty="0" smtClean="0"/>
          </a:p>
          <a:p>
            <a:pPr lvl="1"/>
            <a:r>
              <a:rPr lang="en-US" altLang="zh-CN" i="1" dirty="0" err="1" smtClean="0"/>
              <a:t>Ozdenizci</a:t>
            </a:r>
            <a:r>
              <a:rPr lang="en-US" altLang="zh-CN" i="1" dirty="0" smtClean="0"/>
              <a:t> B, Ok K, </a:t>
            </a:r>
            <a:r>
              <a:rPr lang="en-US" altLang="zh-CN" i="1" dirty="0" err="1" smtClean="0"/>
              <a:t>Coskun</a:t>
            </a:r>
            <a:r>
              <a:rPr lang="en-US" altLang="zh-CN" i="1" dirty="0" smtClean="0"/>
              <a:t> V, </a:t>
            </a:r>
            <a:r>
              <a:rPr lang="en-US" altLang="zh-CN" i="1" dirty="0" err="1" smtClean="0"/>
              <a:t>Aydin</a:t>
            </a:r>
            <a:r>
              <a:rPr lang="en-US" altLang="zh-CN" i="1" dirty="0" smtClean="0"/>
              <a:t> M N. Development of an indoor navigation system using NFC technology[C]. Information and Computing (ICIC), 2011 Fourth International Conference on, 2011 : 11-14.</a:t>
            </a:r>
            <a:endParaRPr lang="zh-CN" alt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923142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627313" y="2493963"/>
            <a:ext cx="5040312" cy="1143000"/>
          </a:xfrm>
        </p:spPr>
        <p:txBody>
          <a:bodyPr/>
          <a:lstStyle/>
          <a:p>
            <a:r>
              <a:rPr lang="en-US" sz="5400" b="1" dirty="0">
                <a:solidFill>
                  <a:srgbClr val="000000"/>
                </a:solidFill>
                <a:latin typeface="Myriad Pro" pitchFamily="2" charset="0"/>
                <a:sym typeface="Myriad Pro" pitchFamily="2" charset="0"/>
              </a:rPr>
              <a:t>Thank You</a:t>
            </a:r>
            <a:r>
              <a:rPr lang="zh-CN" altLang="en-US" sz="5400" b="1">
                <a:solidFill>
                  <a:srgbClr val="000000"/>
                </a:solidFill>
                <a:latin typeface="Myriad Pro" pitchFamily="2" charset="0"/>
                <a:sym typeface="Myriad Pro" pitchFamily="2" charset="0"/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内容提要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基于拓扑模型的室内地图构建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CAD</a:t>
            </a:r>
            <a:r>
              <a:rPr lang="zh-CN" altLang="en-US" dirty="0" smtClean="0"/>
              <a:t>关键元素提取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基于盲人空间认知的室内地图构建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节点标注与路径建立</a:t>
            </a:r>
            <a:endParaRPr lang="zh-CN" altLang="en-US" dirty="0"/>
          </a:p>
          <a:p>
            <a:r>
              <a:rPr lang="zh-CN" altLang="en-US" dirty="0" smtClean="0"/>
              <a:t>基于综合权值的最优路径计算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影响视力残疾人室内出行的主要因素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使用层次分析法确定各因素权值</a:t>
            </a:r>
            <a:endParaRPr lang="en-US" altLang="zh-CN" dirty="0" smtClean="0"/>
          </a:p>
          <a:p>
            <a:pPr marL="342900" lvl="1" indent="-342900">
              <a:buClrTx/>
              <a:buBlip>
                <a:blip r:embed="rId2"/>
              </a:buBlip>
            </a:pPr>
            <a:r>
              <a:rPr lang="zh-CN" altLang="en-US" sz="2400" dirty="0" smtClean="0">
                <a:cs typeface="+mn-cs"/>
              </a:rPr>
              <a:t>系统实现</a:t>
            </a:r>
            <a:endParaRPr lang="en-US" altLang="zh-CN" sz="2400" dirty="0" smtClean="0">
              <a:cs typeface="+mn-cs"/>
            </a:endParaRPr>
          </a:p>
          <a:p>
            <a:pPr marL="342900" lvl="1" indent="-342900">
              <a:buClrTx/>
              <a:buBlip>
                <a:blip r:embed="rId2"/>
              </a:buBlip>
            </a:pPr>
            <a:r>
              <a:rPr lang="zh-CN" altLang="en-US" sz="2400" dirty="0" smtClean="0"/>
              <a:t>总结</a:t>
            </a:r>
            <a:endParaRPr lang="en-US" altLang="zh-CN" sz="2400" dirty="0" smtClean="0"/>
          </a:p>
          <a:p>
            <a:pPr marL="342900" lvl="1" indent="-342900">
              <a:buClrTx/>
              <a:buBlip>
                <a:blip r:embed="rId2"/>
              </a:buBlip>
            </a:pPr>
            <a:endParaRPr lang="zh-CN" altLang="en-US" sz="2400" dirty="0">
              <a:cs typeface="+mn-cs"/>
            </a:endParaRPr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79989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基于拓扑模型的室内地图构建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CAD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很多大型建筑都有</a:t>
            </a:r>
            <a:r>
              <a:rPr lang="en-US" altLang="zh-CN" dirty="0" smtClean="0"/>
              <a:t>CAD</a:t>
            </a:r>
            <a:r>
              <a:rPr lang="zh-CN" altLang="en-US" dirty="0" smtClean="0"/>
              <a:t>图，且得到专业组织的维护</a:t>
            </a:r>
          </a:p>
          <a:p>
            <a:r>
              <a:rPr lang="zh-CN" altLang="en-US" dirty="0" smtClean="0"/>
              <a:t>拓扑模型</a:t>
            </a:r>
            <a:endParaRPr lang="zh-CN" altLang="en-US" dirty="0"/>
          </a:p>
        </p:txBody>
      </p:sp>
      <p:pic>
        <p:nvPicPr>
          <p:cNvPr id="23557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65" y="3087216"/>
            <a:ext cx="32004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024" y="3087216"/>
            <a:ext cx="32004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>
          <a:xfrm>
            <a:off x="4106646" y="4054760"/>
            <a:ext cx="864096" cy="35091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924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build="p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 smtClean="0"/>
              <a:t>CAD</a:t>
            </a:r>
            <a:r>
              <a:rPr lang="zh-CN" altLang="en-US" dirty="0" smtClean="0"/>
              <a:t>关键元素提取</a:t>
            </a:r>
            <a:endParaRPr lang="en-US" altLang="zh-CN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128393"/>
              </p:ext>
            </p:extLst>
          </p:nvPr>
        </p:nvGraphicFramePr>
        <p:xfrm>
          <a:off x="468534" y="1417638"/>
          <a:ext cx="8135914" cy="460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37" name="Visio" r:id="rId4" imgW="11332464" imgH="6148538" progId="Visio.Drawing.11">
                  <p:embed/>
                </p:oleObj>
              </mc:Choice>
              <mc:Fallback>
                <p:oleObj name="Visio" r:id="rId4" imgW="11332464" imgH="61485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34" y="1417638"/>
                        <a:ext cx="8135914" cy="4603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502237"/>
              </p:ext>
            </p:extLst>
          </p:nvPr>
        </p:nvGraphicFramePr>
        <p:xfrm>
          <a:off x="468511" y="1412776"/>
          <a:ext cx="8135937" cy="460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38" name="Visio" r:id="rId6" imgW="11332464" imgH="6148538" progId="Visio.Drawing.11">
                  <p:embed/>
                </p:oleObj>
              </mc:Choice>
              <mc:Fallback>
                <p:oleObj name="Visio" r:id="rId6" imgW="11332464" imgH="6148538" progId="Visio.Drawing.11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11" y="1412776"/>
                        <a:ext cx="8135937" cy="460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198590"/>
              </p:ext>
            </p:extLst>
          </p:nvPr>
        </p:nvGraphicFramePr>
        <p:xfrm>
          <a:off x="468511" y="1412776"/>
          <a:ext cx="8135937" cy="460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39" name="Visio" r:id="rId8" imgW="11332464" imgH="6148538" progId="Visio.Drawing.11">
                  <p:embed/>
                </p:oleObj>
              </mc:Choice>
              <mc:Fallback>
                <p:oleObj name="Visio" r:id="rId8" imgW="11332464" imgH="6148538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11" y="1412776"/>
                        <a:ext cx="8135937" cy="460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551774"/>
              </p:ext>
            </p:extLst>
          </p:nvPr>
        </p:nvGraphicFramePr>
        <p:xfrm>
          <a:off x="468511" y="1412776"/>
          <a:ext cx="8135937" cy="460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40" name="Visio" r:id="rId10" imgW="11332464" imgH="6148538" progId="Visio.Drawing.11">
                  <p:embed/>
                </p:oleObj>
              </mc:Choice>
              <mc:Fallback>
                <p:oleObj name="Visio" r:id="rId10" imgW="11332464" imgH="6148538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11" y="1412776"/>
                        <a:ext cx="8135937" cy="460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9481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基于盲人空间认知的室内地图构建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盲人的空间认知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习惯沿着墙走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偏爱直角、直线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65" y="1412776"/>
            <a:ext cx="4638675" cy="4463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24944"/>
            <a:ext cx="2232248" cy="2232248"/>
          </a:xfrm>
          <a:prstGeom prst="rect">
            <a:avLst/>
          </a:prstGeom>
          <a:ln w="12700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051" y="2925301"/>
            <a:ext cx="2231891" cy="2231891"/>
          </a:xfrm>
          <a:prstGeom prst="rect">
            <a:avLst/>
          </a:prstGeom>
          <a:ln w="12700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924944"/>
            <a:ext cx="2232248" cy="2232248"/>
          </a:xfrm>
          <a:prstGeom prst="rect">
            <a:avLst/>
          </a:prstGeom>
          <a:ln w="12700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80" y="2924944"/>
            <a:ext cx="2231136" cy="2231136"/>
          </a:xfrm>
          <a:prstGeom prst="rect">
            <a:avLst/>
          </a:prstGeom>
          <a:ln w="12700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051" y="2924944"/>
            <a:ext cx="2231136" cy="2231136"/>
          </a:xfrm>
          <a:prstGeom prst="rect">
            <a:avLst/>
          </a:prstGeom>
          <a:ln w="12700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288" y="2924944"/>
            <a:ext cx="2231136" cy="2231136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023588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基于盲人空间认知的室内地图构建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节点标注</a:t>
            </a: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645494"/>
              </p:ext>
            </p:extLst>
          </p:nvPr>
        </p:nvGraphicFramePr>
        <p:xfrm>
          <a:off x="827584" y="2055904"/>
          <a:ext cx="7344816" cy="3965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6" name="Visio" r:id="rId3" imgW="11332464" imgH="6148538" progId="Visio.Drawing.11">
                  <p:embed/>
                </p:oleObj>
              </mc:Choice>
              <mc:Fallback>
                <p:oleObj name="Visio" r:id="rId3" imgW="11332464" imgH="614853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055904"/>
                        <a:ext cx="7344816" cy="39653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639005"/>
              </p:ext>
            </p:extLst>
          </p:nvPr>
        </p:nvGraphicFramePr>
        <p:xfrm>
          <a:off x="827584" y="2060848"/>
          <a:ext cx="7345362" cy="396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7" name="Visio" r:id="rId5" imgW="11332464" imgH="6148538" progId="Visio.Drawing.11">
                  <p:embed/>
                </p:oleObj>
              </mc:Choice>
              <mc:Fallback>
                <p:oleObj name="Visio" r:id="rId5" imgW="11332464" imgH="6148538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060848"/>
                        <a:ext cx="7345362" cy="396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016043"/>
              </p:ext>
            </p:extLst>
          </p:nvPr>
        </p:nvGraphicFramePr>
        <p:xfrm>
          <a:off x="827038" y="2060848"/>
          <a:ext cx="7345362" cy="396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8" name="Visio" r:id="rId7" imgW="11332464" imgH="6148538" progId="Visio.Drawing.11">
                  <p:embed/>
                </p:oleObj>
              </mc:Choice>
              <mc:Fallback>
                <p:oleObj name="Visio" r:id="rId7" imgW="11332464" imgH="6148538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38" y="2060848"/>
                        <a:ext cx="7345362" cy="396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7487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基于盲人空间认知的室内地图构建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链接建立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从偏爱直线的角度考虑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855451"/>
              </p:ext>
            </p:extLst>
          </p:nvPr>
        </p:nvGraphicFramePr>
        <p:xfrm>
          <a:off x="1146696" y="2564904"/>
          <a:ext cx="1697038" cy="275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4" name="Visio" r:id="rId3" imgW="2620467" imgH="4276424" progId="Visio.Drawing.11">
                  <p:embed/>
                </p:oleObj>
              </mc:Choice>
              <mc:Fallback>
                <p:oleObj name="Visio" r:id="rId3" imgW="2620467" imgH="427642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696" y="2564904"/>
                        <a:ext cx="1697038" cy="27511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172908"/>
              </p:ext>
            </p:extLst>
          </p:nvPr>
        </p:nvGraphicFramePr>
        <p:xfrm>
          <a:off x="5755208" y="2564904"/>
          <a:ext cx="2489200" cy="275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5" name="Visio" r:id="rId5" imgW="3844544" imgH="4276424" progId="Visio.Drawing.11">
                  <p:embed/>
                </p:oleObj>
              </mc:Choice>
              <mc:Fallback>
                <p:oleObj name="Visio" r:id="rId5" imgW="3844544" imgH="4276424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5208" y="2564904"/>
                        <a:ext cx="2489200" cy="275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234937"/>
              </p:ext>
            </p:extLst>
          </p:nvPr>
        </p:nvGraphicFramePr>
        <p:xfrm>
          <a:off x="3450952" y="2564904"/>
          <a:ext cx="1697038" cy="275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6" name="Visio" r:id="rId7" imgW="2620467" imgH="4276424" progId="Visio.Drawing.11">
                  <p:embed/>
                </p:oleObj>
              </mc:Choice>
              <mc:Fallback>
                <p:oleObj name="Visio" r:id="rId7" imgW="2620467" imgH="4276424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0952" y="2564904"/>
                        <a:ext cx="1697038" cy="275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7987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theme/theme1.xml><?xml version="1.0" encoding="utf-8"?>
<a:theme xmlns:a="http://schemas.openxmlformats.org/drawingml/2006/main" name="硕士研究生毕业论文答辩">
  <a:themeElements>
    <a:clrScheme name="MMG评奖评优PPT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MMG评奖评优PPT模板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MG评奖评优PPT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MG评奖评优PPT结尾">
  <a:themeElements>
    <a:clrScheme name="MMG评奖评优PPT结尾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MG评奖评优PPT结尾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MG评奖评优PPT结尾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G评奖评优PPT结尾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G评奖评优PPT结尾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</TotalTime>
  <Pages>0</Pages>
  <Words>1218</Words>
  <Characters>0</Characters>
  <Application>Microsoft Office PowerPoint</Application>
  <DocSecurity>0</DocSecurity>
  <PresentationFormat>全屏显示(4:3)</PresentationFormat>
  <Lines>0</Lines>
  <Paragraphs>299</Paragraphs>
  <Slides>30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硕士研究生毕业论文答辩</vt:lpstr>
      <vt:lpstr>MMG评奖评优PPT结尾</vt:lpstr>
      <vt:lpstr>Microsoft Visio 绘图</vt:lpstr>
      <vt:lpstr>Visio</vt:lpstr>
      <vt:lpstr>面向视力残疾人的 室内导航系统的研究与实现</vt:lpstr>
      <vt:lpstr>背景介绍</vt:lpstr>
      <vt:lpstr>相关工作</vt:lpstr>
      <vt:lpstr>内容提要</vt:lpstr>
      <vt:lpstr>基于拓扑模型的室内地图构建</vt:lpstr>
      <vt:lpstr>CAD关键元素提取</vt:lpstr>
      <vt:lpstr>基于盲人空间认知的室内地图构建</vt:lpstr>
      <vt:lpstr>基于盲人空间认知的室内地图构建</vt:lpstr>
      <vt:lpstr>基于盲人空间认知的室内地图构建</vt:lpstr>
      <vt:lpstr>基于盲人空间认知的室内地图构建</vt:lpstr>
      <vt:lpstr>基于盲人空间认知的室内地图构建</vt:lpstr>
      <vt:lpstr>基于盲人空间认知的室内地图构建</vt:lpstr>
      <vt:lpstr>基于盲人空间认知的室内地图构建</vt:lpstr>
      <vt:lpstr>基于综合权值的最优路径计算</vt:lpstr>
      <vt:lpstr>基于综合权值的最优路径计算</vt:lpstr>
      <vt:lpstr>基于综合权值的最优路径计算</vt:lpstr>
      <vt:lpstr>基于综合权值的最优路径计算</vt:lpstr>
      <vt:lpstr>基于综合权值的最优路径计算</vt:lpstr>
      <vt:lpstr>基于综合权值的最优路径计算</vt:lpstr>
      <vt:lpstr>基于综合权值的最优路径计算</vt:lpstr>
      <vt:lpstr>基于综合权值的最优路径计算</vt:lpstr>
      <vt:lpstr>基于综合权值的最优路径计算</vt:lpstr>
      <vt:lpstr>基于综合权值的最优路径计算</vt:lpstr>
      <vt:lpstr>系统实现</vt:lpstr>
      <vt:lpstr>服务器端架构</vt:lpstr>
      <vt:lpstr>客户端架构</vt:lpstr>
      <vt:lpstr>系统展示</vt:lpstr>
      <vt:lpstr>系统展示</vt:lpstr>
      <vt:lpstr>总结</vt:lpstr>
      <vt:lpstr>Thank You！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工程类优秀研究生申报</dc:title>
  <dc:creator>LvtonSmith</dc:creator>
  <cp:lastModifiedBy>azure</cp:lastModifiedBy>
  <cp:revision>97</cp:revision>
  <dcterms:created xsi:type="dcterms:W3CDTF">2013-01-10T08:43:31Z</dcterms:created>
  <dcterms:modified xsi:type="dcterms:W3CDTF">2014-01-11T10:19:21Z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2052-8.1.0.3526</vt:lpwstr>
  </property>
</Properties>
</file>